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2"/>
    <p:sldMasterId id="2147483864" r:id="rId3"/>
  </p:sldMasterIdLst>
  <p:notesMasterIdLst>
    <p:notesMasterId r:id="rId5"/>
  </p:notesMasterIdLst>
  <p:handoutMasterIdLst>
    <p:handoutMasterId r:id="rId6"/>
  </p:handoutMasterIdLst>
  <p:sldIdLst>
    <p:sldId id="257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4689"/>
    <a:srgbClr val="575294"/>
    <a:srgbClr val="6D6BB5"/>
    <a:srgbClr val="8B8AC4"/>
    <a:srgbClr val="A2A1CF"/>
    <a:srgbClr val="B8B7DA"/>
    <a:srgbClr val="938FC3"/>
    <a:srgbClr val="7571B0"/>
    <a:srgbClr val="FBFBFB"/>
    <a:srgbClr val="6D6E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B7FB52-F715-4F5E-8E56-54C669BA8211}" type="datetimeFigureOut">
              <a:rPr lang="en-US"/>
              <a:t>2/4/2026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D3B0C7-9A35-4A01-94E6-BCA70A26D3F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764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2FF6F4-E233-455C-AC9B-80C0A9A91A8A}" type="datetimeFigureOut">
              <a:rPr lang="en-US"/>
              <a:t>2/4/2026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13753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0FA3906-5EC9-4029-BF49-DDD886D7863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198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A3906-5EC9-4029-BF49-DDD886D786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67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03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2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83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81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64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11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9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41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39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2/4/2026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2/4/2026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2/4/2026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2/4/2026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2/4/2026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2/4/2026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2/4/2026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03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Freeform 88"/>
          <p:cNvSpPr/>
          <p:nvPr/>
        </p:nvSpPr>
        <p:spPr>
          <a:xfrm>
            <a:off x="537704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0 w 2288913"/>
              <a:gd name="connsiteY5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0" y="0"/>
                </a:lnTo>
                <a:close/>
              </a:path>
            </a:pathLst>
          </a:custGeom>
          <a:solidFill>
            <a:srgbClr val="514689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8684" tIns="69342" rIns="263562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February</a:t>
            </a:r>
          </a:p>
        </p:txBody>
      </p:sp>
      <p:sp>
        <p:nvSpPr>
          <p:cNvPr id="90" name="Freeform 89"/>
          <p:cNvSpPr/>
          <p:nvPr/>
        </p:nvSpPr>
        <p:spPr>
          <a:xfrm>
            <a:off x="2362311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8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1470669"/>
              <a:satOff val="-2046"/>
              <a:lumOff val="-784"/>
              <a:alphaOff val="0"/>
            </a:schemeClr>
          </a:fillRef>
          <a:effectRef idx="0">
            <a:schemeClr val="accent5">
              <a:hueOff val="-1470669"/>
              <a:satOff val="-2046"/>
              <a:lumOff val="-78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March</a:t>
            </a:r>
            <a:endParaRPr lang="en-US" sz="2600" kern="1200" dirty="0"/>
          </a:p>
        </p:txBody>
      </p:sp>
      <p:sp>
        <p:nvSpPr>
          <p:cNvPr id="91" name="Freeform 90"/>
          <p:cNvSpPr/>
          <p:nvPr/>
        </p:nvSpPr>
        <p:spPr>
          <a:xfrm>
            <a:off x="4174391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7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941338"/>
              <a:satOff val="-4091"/>
              <a:lumOff val="-1569"/>
              <a:alphaOff val="0"/>
            </a:schemeClr>
          </a:fillRef>
          <a:effectRef idx="0">
            <a:schemeClr val="accent5">
              <a:hueOff val="-2941338"/>
              <a:satOff val="-4091"/>
              <a:lumOff val="-156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April</a:t>
            </a:r>
            <a:endParaRPr lang="en-US" sz="2600" kern="1200" dirty="0"/>
          </a:p>
        </p:txBody>
      </p:sp>
      <p:sp>
        <p:nvSpPr>
          <p:cNvPr id="92" name="Freeform 91"/>
          <p:cNvSpPr/>
          <p:nvPr/>
        </p:nvSpPr>
        <p:spPr>
          <a:xfrm>
            <a:off x="5976660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6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412007"/>
              <a:satOff val="-6137"/>
              <a:lumOff val="-2353"/>
              <a:alphaOff val="0"/>
            </a:schemeClr>
          </a:fillRef>
          <a:effectRef idx="0">
            <a:schemeClr val="accent5">
              <a:hueOff val="-4412007"/>
              <a:satOff val="-6137"/>
              <a:lumOff val="-235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May</a:t>
            </a:r>
          </a:p>
        </p:txBody>
      </p:sp>
      <p:sp>
        <p:nvSpPr>
          <p:cNvPr id="93" name="Freeform 92"/>
          <p:cNvSpPr/>
          <p:nvPr/>
        </p:nvSpPr>
        <p:spPr>
          <a:xfrm>
            <a:off x="7783835" y="3480315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5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882676"/>
              <a:satOff val="-8182"/>
              <a:lumOff val="-3138"/>
              <a:alphaOff val="0"/>
            </a:schemeClr>
          </a:fillRef>
          <a:effectRef idx="0">
            <a:schemeClr val="accent5">
              <a:hueOff val="-5882676"/>
              <a:satOff val="-8182"/>
              <a:lumOff val="-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kern="1200" dirty="0"/>
              <a:t>June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0858" y="4545797"/>
            <a:ext cx="960621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000" dirty="0"/>
              <a:t>Admin Review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704" y="4557023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2026 – 2027 Application Cycle Begins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6752" y="4539103"/>
            <a:ext cx="1006724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000" dirty="0"/>
              <a:t>Cost Analysis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1727" y="337185"/>
            <a:ext cx="10515600" cy="63436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GME Curriculum Proposal Timeline </a:t>
            </a:r>
          </a:p>
        </p:txBody>
      </p: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10544851" y="2443480"/>
            <a:ext cx="0" cy="1034202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9280843" y="1779363"/>
            <a:ext cx="1546484" cy="61555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00" u="sng" dirty="0"/>
              <a:t>Late June </a:t>
            </a:r>
          </a:p>
          <a:p>
            <a:r>
              <a:rPr lang="en-US" sz="1000" dirty="0"/>
              <a:t>Applicants Notified of the Decision, and FY27 Scheduling Begins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9222015" y="1791175"/>
            <a:ext cx="11461" cy="1686507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03959" y="1737361"/>
            <a:ext cx="1799111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2/17/2026</a:t>
            </a:r>
          </a:p>
          <a:p>
            <a:r>
              <a:rPr lang="en-US" sz="1000" dirty="0"/>
              <a:t>GME Simulation Curriculum Proposal Application </a:t>
            </a:r>
            <a:br>
              <a:rPr lang="en-US" sz="1000" dirty="0"/>
            </a:br>
            <a:r>
              <a:rPr lang="en-US" sz="1000" dirty="0"/>
              <a:t>Open – 8:00 AM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948785" y="1783080"/>
            <a:ext cx="4177" cy="170078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>
            <a:off x="3577759" y="2173272"/>
            <a:ext cx="0" cy="1304410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26249" y="2138952"/>
            <a:ext cx="859086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3/24/2026</a:t>
            </a:r>
          </a:p>
          <a:p>
            <a:r>
              <a:rPr lang="en-US" sz="1000" dirty="0"/>
              <a:t>Pre-submitted New Applications  </a:t>
            </a:r>
          </a:p>
          <a:p>
            <a:r>
              <a:rPr lang="en-US" sz="1000" dirty="0"/>
              <a:t>Returned after Administrative Review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87488" y="1776659"/>
            <a:ext cx="935442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3/17/2026</a:t>
            </a:r>
          </a:p>
          <a:p>
            <a:r>
              <a:rPr lang="en-US" sz="1000" dirty="0"/>
              <a:t>Pre-submission </a:t>
            </a:r>
          </a:p>
          <a:p>
            <a:r>
              <a:rPr lang="en-US" sz="1000" dirty="0"/>
              <a:t>of New Curricula Deadline 5:00 PM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2545311" y="1737360"/>
            <a:ext cx="0" cy="174650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8188824" y="2443480"/>
            <a:ext cx="0" cy="105686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231794" y="1761229"/>
            <a:ext cx="1003186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6/16/2026</a:t>
            </a:r>
          </a:p>
          <a:p>
            <a:r>
              <a:rPr lang="en-US" sz="1000" dirty="0"/>
              <a:t>Faculty Leadership</a:t>
            </a:r>
          </a:p>
          <a:p>
            <a:r>
              <a:rPr lang="en-US" sz="1000" dirty="0"/>
              <a:t>Review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7181703" y="1767918"/>
            <a:ext cx="0" cy="1701735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305089" y="2407599"/>
            <a:ext cx="94572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5/19/2026</a:t>
            </a:r>
          </a:p>
          <a:p>
            <a:r>
              <a:rPr lang="en-US" sz="1000" dirty="0"/>
              <a:t>Deadline to </a:t>
            </a:r>
          </a:p>
          <a:p>
            <a:r>
              <a:rPr lang="en-US" sz="1000" dirty="0"/>
              <a:t>Resubmit with </a:t>
            </a:r>
          </a:p>
          <a:p>
            <a:r>
              <a:rPr lang="en-US" sz="1000" dirty="0"/>
              <a:t>Revisions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32958" y="2430597"/>
            <a:ext cx="989288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6/23/2026</a:t>
            </a:r>
          </a:p>
          <a:p>
            <a:r>
              <a:rPr lang="en-US" sz="1000" dirty="0"/>
              <a:t>Simulation Leadership Team Budget Approval</a:t>
            </a:r>
          </a:p>
        </p:txBody>
      </p:sp>
      <p:cxnSp>
        <p:nvCxnSpPr>
          <p:cNvPr id="28" name="Straight Connector 27"/>
          <p:cNvCxnSpPr>
            <a:cxnSpLocks/>
          </p:cNvCxnSpPr>
          <p:nvPr/>
        </p:nvCxnSpPr>
        <p:spPr>
          <a:xfrm>
            <a:off x="6264944" y="2443480"/>
            <a:ext cx="0" cy="1031613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959" y="5831299"/>
            <a:ext cx="3969871" cy="753841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4515303" y="4532925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Applicants Revise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A193140-09B3-93D4-7433-85E133682662}"/>
              </a:ext>
            </a:extLst>
          </p:cNvPr>
          <p:cNvCxnSpPr>
            <a:cxnSpLocks/>
          </p:cNvCxnSpPr>
          <p:nvPr/>
        </p:nvCxnSpPr>
        <p:spPr>
          <a:xfrm>
            <a:off x="5654019" y="1737360"/>
            <a:ext cx="0" cy="1741543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40E5B26-005F-05E1-6F91-C2F9EB0A5B4E}"/>
              </a:ext>
            </a:extLst>
          </p:cNvPr>
          <p:cNvSpPr txBox="1"/>
          <p:nvPr/>
        </p:nvSpPr>
        <p:spPr>
          <a:xfrm>
            <a:off x="5700332" y="1711607"/>
            <a:ext cx="945726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u="sng" dirty="0"/>
              <a:t>5/5/2026</a:t>
            </a:r>
          </a:p>
          <a:p>
            <a:r>
              <a:rPr lang="en-US" sz="1000" dirty="0"/>
              <a:t>Feedback Sent </a:t>
            </a:r>
            <a:br>
              <a:rPr lang="en-US" sz="1000" dirty="0"/>
            </a:br>
            <a:r>
              <a:rPr lang="en-US" sz="1000" dirty="0"/>
              <a:t>to Applicants</a:t>
            </a:r>
          </a:p>
        </p:txBody>
      </p:sp>
      <p:sp>
        <p:nvSpPr>
          <p:cNvPr id="15" name="Freeform 92">
            <a:extLst>
              <a:ext uri="{FF2B5EF4-FFF2-40B4-BE49-F238E27FC236}">
                <a16:creationId xmlns:a16="http://schemas.microsoft.com/office/drawing/2014/main" id="{4D56BBE3-4CFA-0600-7541-B22125F88B49}"/>
              </a:ext>
            </a:extLst>
          </p:cNvPr>
          <p:cNvSpPr/>
          <p:nvPr/>
        </p:nvSpPr>
        <p:spPr>
          <a:xfrm>
            <a:off x="9597534" y="3474613"/>
            <a:ext cx="2288913" cy="915565"/>
          </a:xfrm>
          <a:custGeom>
            <a:avLst/>
            <a:gdLst>
              <a:gd name="connsiteX0" fmla="*/ 0 w 2288913"/>
              <a:gd name="connsiteY0" fmla="*/ 0 h 915565"/>
              <a:gd name="connsiteX1" fmla="*/ 1831131 w 2288913"/>
              <a:gd name="connsiteY1" fmla="*/ 0 h 915565"/>
              <a:gd name="connsiteX2" fmla="*/ 2288913 w 2288913"/>
              <a:gd name="connsiteY2" fmla="*/ 457783 h 915565"/>
              <a:gd name="connsiteX3" fmla="*/ 1831131 w 2288913"/>
              <a:gd name="connsiteY3" fmla="*/ 915565 h 915565"/>
              <a:gd name="connsiteX4" fmla="*/ 0 w 2288913"/>
              <a:gd name="connsiteY4" fmla="*/ 915565 h 915565"/>
              <a:gd name="connsiteX5" fmla="*/ 457783 w 2288913"/>
              <a:gd name="connsiteY5" fmla="*/ 457783 h 915565"/>
              <a:gd name="connsiteX6" fmla="*/ 0 w 2288913"/>
              <a:gd name="connsiteY6" fmla="*/ 0 h 915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88913" h="915565">
                <a:moveTo>
                  <a:pt x="0" y="0"/>
                </a:moveTo>
                <a:lnTo>
                  <a:pt x="1831131" y="0"/>
                </a:lnTo>
                <a:lnTo>
                  <a:pt x="2288913" y="457783"/>
                </a:lnTo>
                <a:lnTo>
                  <a:pt x="1831131" y="915565"/>
                </a:lnTo>
                <a:lnTo>
                  <a:pt x="0" y="915565"/>
                </a:lnTo>
                <a:lnTo>
                  <a:pt x="457783" y="457783"/>
                </a:lnTo>
                <a:lnTo>
                  <a:pt x="0" y="0"/>
                </a:lnTo>
                <a:close/>
              </a:path>
            </a:pathLst>
          </a:custGeom>
          <a:solidFill>
            <a:srgbClr val="514689">
              <a:alpha val="55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5882676"/>
              <a:satOff val="-8182"/>
              <a:lumOff val="-3138"/>
              <a:alphaOff val="0"/>
            </a:schemeClr>
          </a:fillRef>
          <a:effectRef idx="0">
            <a:schemeClr val="accent5">
              <a:hueOff val="-5882676"/>
              <a:satOff val="-8182"/>
              <a:lumOff val="-313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61796" tIns="69342" rIns="492453" bIns="69342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600" dirty="0"/>
              <a:t>July</a:t>
            </a:r>
            <a:endParaRPr lang="en-US" sz="2600" kern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EC65FC-764C-7982-3358-B8F6CC1FE3E5}"/>
              </a:ext>
            </a:extLst>
          </p:cNvPr>
          <p:cNvSpPr txBox="1"/>
          <p:nvPr/>
        </p:nvSpPr>
        <p:spPr>
          <a:xfrm>
            <a:off x="4507759" y="1661130"/>
            <a:ext cx="13567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4/07/2026</a:t>
            </a:r>
          </a:p>
          <a:p>
            <a:r>
              <a:rPr lang="en-US" sz="1000" dirty="0"/>
              <a:t>Re-submission Deadline for New Applications and Deadline for Submission of Previously Funded Curricula 5:00 PM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71E5139-FF00-C075-382A-66FAAC9D1762}"/>
              </a:ext>
            </a:extLst>
          </p:cNvPr>
          <p:cNvSpPr txBox="1"/>
          <p:nvPr/>
        </p:nvSpPr>
        <p:spPr>
          <a:xfrm>
            <a:off x="10505104" y="2367971"/>
            <a:ext cx="11899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/>
              <a:t>8/15/2026 </a:t>
            </a:r>
            <a:r>
              <a:rPr lang="en-US" sz="1000" dirty="0"/>
              <a:t>Scheduling Completed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E251E1-6617-E5AF-6C1E-D7E879EA6B49}"/>
              </a:ext>
            </a:extLst>
          </p:cNvPr>
          <p:cNvCxnSpPr>
            <a:cxnSpLocks/>
          </p:cNvCxnSpPr>
          <p:nvPr/>
        </p:nvCxnSpPr>
        <p:spPr>
          <a:xfrm flipH="1">
            <a:off x="4538870" y="1737360"/>
            <a:ext cx="1" cy="1762984"/>
          </a:xfrm>
          <a:prstGeom prst="line">
            <a:avLst/>
          </a:prstGeom>
          <a:ln w="28575">
            <a:solidFill>
              <a:srgbClr val="6D6E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CDF8812F-CA97-96E6-F42E-B55CE5DB7A29}"/>
              </a:ext>
            </a:extLst>
          </p:cNvPr>
          <p:cNvSpPr txBox="1"/>
          <p:nvPr/>
        </p:nvSpPr>
        <p:spPr>
          <a:xfrm>
            <a:off x="7000653" y="4543221"/>
            <a:ext cx="1070784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Faculty Scoring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7637BF6-B47A-0CC0-B03E-7571B83262EF}"/>
              </a:ext>
            </a:extLst>
          </p:cNvPr>
          <p:cNvSpPr txBox="1"/>
          <p:nvPr/>
        </p:nvSpPr>
        <p:spPr>
          <a:xfrm>
            <a:off x="9418879" y="4537047"/>
            <a:ext cx="2288913" cy="153888"/>
          </a:xfrm>
          <a:prstGeom prst="rect">
            <a:avLst/>
          </a:prstGeom>
          <a:noFill/>
          <a:ln>
            <a:solidFill>
              <a:srgbClr val="6D6E71"/>
            </a:solidFill>
          </a:ln>
        </p:spPr>
        <p:txBody>
          <a:bodyPr wrap="square" tIns="0" bIns="0" rtlCol="0" anchor="t" anchorCtr="1">
            <a:spAutoFit/>
          </a:bodyPr>
          <a:lstStyle/>
          <a:p>
            <a:pPr algn="ctr"/>
            <a:r>
              <a:rPr lang="en-US" sz="1000" dirty="0"/>
              <a:t>Notification and Scheduling</a:t>
            </a:r>
          </a:p>
        </p:txBody>
      </p:sp>
    </p:spTree>
    <p:extLst>
      <p:ext uri="{BB962C8B-B14F-4D97-AF65-F5344CB8AC3E}">
        <p14:creationId xmlns:p14="http://schemas.microsoft.com/office/powerpoint/2010/main" val="1578448044"/>
      </p:ext>
    </p:extLst>
  </p:cSld>
  <p:clrMapOvr>
    <a:masterClrMapping/>
  </p:clrMapOvr>
</p:sld>
</file>

<file path=ppt/theme/theme1.xml><?xml version="1.0" encoding="utf-8"?>
<a:theme xmlns:a="http://schemas.openxmlformats.org/drawingml/2006/main" name="Timeline 01 16x9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253A5AA-C494-4DBF-8A82-DEB22A058E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108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Timeline 01 16x9</vt:lpstr>
      <vt:lpstr>Office Theme</vt:lpstr>
      <vt:lpstr>GME Curriculum Proposal Timeline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Marsha Hawk</dc:creator>
  <cp:keywords/>
  <cp:lastModifiedBy>Marsha Hawk</cp:lastModifiedBy>
  <cp:revision>3</cp:revision>
  <dcterms:created xsi:type="dcterms:W3CDTF">2014-12-03T20:36:09Z</dcterms:created>
  <dcterms:modified xsi:type="dcterms:W3CDTF">2026-02-04T19:38:39Z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TC028891889991</vt:lpwstr>
  </property>
</Properties>
</file>